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99" d="100"/>
          <a:sy n="99" d="100"/>
        </p:scale>
        <p:origin x="132" y="9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A5AAC-8564-4CF5-BF1A-79AD9F185DD2}" type="datetimeFigureOut">
              <a:rPr lang="en-US" smtClean="0"/>
              <a:t>12/4/2018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F18BC-6ED3-4D8E-96C2-3142088E5E39}" type="slidenum">
              <a:rPr lang="en-US" smtClean="0"/>
              <a:t>‹#›</a:t>
            </a:fld>
            <a:endParaRPr lang="en-US"/>
          </a:p>
        </p:txBody>
      </p:sp>
    </p:spTree>
    <p:extLst>
      <p:ext uri="{BB962C8B-B14F-4D97-AF65-F5344CB8AC3E}">
        <p14:creationId xmlns:p14="http://schemas.microsoft.com/office/powerpoint/2010/main" val="1797083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25D0B-109C-4A1B-8CF1-AC24A39B36C0}" type="slidenum">
              <a:rPr lang="en-US" smtClean="0"/>
              <a:t>1</a:t>
            </a:fld>
            <a:endParaRPr lang="en-US"/>
          </a:p>
        </p:txBody>
      </p:sp>
    </p:spTree>
    <p:extLst>
      <p:ext uri="{BB962C8B-B14F-4D97-AF65-F5344CB8AC3E}">
        <p14:creationId xmlns:p14="http://schemas.microsoft.com/office/powerpoint/2010/main" val="310751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F26D2C-5F90-40CD-8204-7117D8D0BF68}"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01160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26D2C-5F90-40CD-8204-7117D8D0BF68}"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590456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26D2C-5F90-40CD-8204-7117D8D0BF68}"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73154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26D2C-5F90-40CD-8204-7117D8D0BF68}"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817019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F26D2C-5F90-40CD-8204-7117D8D0BF68}"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1053890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F26D2C-5F90-40CD-8204-7117D8D0BF68}"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79041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F26D2C-5F90-40CD-8204-7117D8D0BF68}" type="datetimeFigureOut">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1588255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F26D2C-5F90-40CD-8204-7117D8D0BF68}"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23222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F26D2C-5F90-40CD-8204-7117D8D0BF68}" type="datetimeFigureOut">
              <a:rPr lang="en-US" smtClean="0"/>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87178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F26D2C-5F90-40CD-8204-7117D8D0BF68}"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297199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F26D2C-5F90-40CD-8204-7117D8D0BF68}"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149465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F26D2C-5F90-40CD-8204-7117D8D0BF68}" type="datetimeFigureOut">
              <a:rPr lang="en-US" smtClean="0"/>
              <a:t>12/4/2018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7F798-4C02-4DD7-B75E-E8654513F4B3}" type="slidenum">
              <a:rPr lang="en-US" smtClean="0"/>
              <a:t>‹#›</a:t>
            </a:fld>
            <a:endParaRPr lang="en-US"/>
          </a:p>
        </p:txBody>
      </p:sp>
    </p:spTree>
    <p:extLst>
      <p:ext uri="{BB962C8B-B14F-4D97-AF65-F5344CB8AC3E}">
        <p14:creationId xmlns:p14="http://schemas.microsoft.com/office/powerpoint/2010/main" val="1474745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7.jpeg"/><Relationship Id="rId1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hyperlink" Target="mailto:jamgreen@pdx.edu" TargetMode="External"/><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hyperlink" Target="mailto:shiwei@pdx.edu" TargetMode="External"/><Relationship Id="rId4" Type="http://schemas.openxmlformats.org/officeDocument/2006/relationships/image" Target="../media/image2.emf"/><Relationship Id="rId9" Type="http://schemas.openxmlformats.org/officeDocument/2006/relationships/hyperlink" Target="mailto:jenny.liu@pdx.edu" TargetMode="External"/><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0" y="471869"/>
            <a:ext cx="12192000" cy="1008574"/>
            <a:chOff x="0" y="-3497"/>
            <a:chExt cx="51241752" cy="6116913"/>
          </a:xfrm>
        </p:grpSpPr>
        <p:grpSp>
          <p:nvGrpSpPr>
            <p:cNvPr id="56" name="Group 55"/>
            <p:cNvGrpSpPr/>
            <p:nvPr/>
          </p:nvGrpSpPr>
          <p:grpSpPr>
            <a:xfrm>
              <a:off x="0" y="-1"/>
              <a:ext cx="51241752" cy="6113417"/>
              <a:chOff x="2220686" y="0"/>
              <a:chExt cx="48444371" cy="4803445"/>
            </a:xfrm>
          </p:grpSpPr>
          <p:pic>
            <p:nvPicPr>
              <p:cNvPr id="58" name="Picture 2" descr="Image result for poster bike la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994"/>
              <a:stretch/>
            </p:blipFill>
            <p:spPr bwMode="auto">
              <a:xfrm>
                <a:off x="2220686" y="1"/>
                <a:ext cx="6322423" cy="4803444"/>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58"/>
              <p:cNvPicPr>
                <a:picLocks noChangeAspect="1"/>
              </p:cNvPicPr>
              <p:nvPr/>
            </p:nvPicPr>
            <p:blipFill rotWithShape="1">
              <a:blip r:embed="rId4"/>
              <a:srcRect b="2137"/>
              <a:stretch/>
            </p:blipFill>
            <p:spPr>
              <a:xfrm>
                <a:off x="8571925" y="0"/>
                <a:ext cx="10342944" cy="4803445"/>
              </a:xfrm>
              <a:prstGeom prst="rect">
                <a:avLst/>
              </a:prstGeom>
            </p:spPr>
          </p:pic>
          <p:pic>
            <p:nvPicPr>
              <p:cNvPr id="60" name="Picture 59"/>
              <p:cNvPicPr/>
              <p:nvPr/>
            </p:nvPicPr>
            <p:blipFill rotWithShape="1">
              <a:blip r:embed="rId5" cstate="print">
                <a:extLst>
                  <a:ext uri="{28A0092B-C50C-407E-A947-70E740481C1C}">
                    <a14:useLocalDpi xmlns:a14="http://schemas.microsoft.com/office/drawing/2010/main" val="0"/>
                  </a:ext>
                </a:extLst>
              </a:blip>
              <a:srcRect r="5098" b="4383"/>
              <a:stretch/>
            </p:blipFill>
            <p:spPr>
              <a:xfrm>
                <a:off x="18886052" y="0"/>
                <a:ext cx="7370291" cy="4803445"/>
              </a:xfrm>
              <a:prstGeom prst="rect">
                <a:avLst/>
              </a:prstGeom>
            </p:spPr>
          </p:pic>
          <p:pic>
            <p:nvPicPr>
              <p:cNvPr id="61" name="Picture 2" descr="Image result for poster bike lan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19"/>
              <a:stretch/>
            </p:blipFill>
            <p:spPr bwMode="auto">
              <a:xfrm>
                <a:off x="26256343" y="1"/>
                <a:ext cx="6662058" cy="4803444"/>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1"/>
              <p:cNvPicPr>
                <a:picLocks noChangeAspect="1"/>
              </p:cNvPicPr>
              <p:nvPr/>
            </p:nvPicPr>
            <p:blipFill rotWithShape="1">
              <a:blip r:embed="rId4"/>
              <a:srcRect b="2137"/>
              <a:stretch/>
            </p:blipFill>
            <p:spPr>
              <a:xfrm>
                <a:off x="32918401" y="0"/>
                <a:ext cx="10342944" cy="4803445"/>
              </a:xfrm>
              <a:prstGeom prst="rect">
                <a:avLst/>
              </a:prstGeom>
            </p:spPr>
          </p:pic>
          <p:pic>
            <p:nvPicPr>
              <p:cNvPr id="63" name="Picture 62"/>
              <p:cNvPicPr/>
              <p:nvPr/>
            </p:nvPicPr>
            <p:blipFill rotWithShape="1">
              <a:blip r:embed="rId7" cstate="print">
                <a:extLst>
                  <a:ext uri="{28A0092B-C50C-407E-A947-70E740481C1C}">
                    <a14:useLocalDpi xmlns:a14="http://schemas.microsoft.com/office/drawing/2010/main" val="0"/>
                  </a:ext>
                </a:extLst>
              </a:blip>
              <a:srcRect r="5098" b="4383"/>
              <a:stretch/>
            </p:blipFill>
            <p:spPr>
              <a:xfrm>
                <a:off x="43232528" y="0"/>
                <a:ext cx="7432529" cy="4803445"/>
              </a:xfrm>
              <a:prstGeom prst="rect">
                <a:avLst/>
              </a:prstGeom>
            </p:spPr>
          </p:pic>
        </p:grpSp>
        <p:sp>
          <p:nvSpPr>
            <p:cNvPr id="57" name="Rectangle 56"/>
            <p:cNvSpPr/>
            <p:nvPr/>
          </p:nvSpPr>
          <p:spPr>
            <a:xfrm>
              <a:off x="0" y="-3497"/>
              <a:ext cx="51241751" cy="61134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
            </a:p>
          </p:txBody>
        </p:sp>
      </p:grpSp>
      <p:sp>
        <p:nvSpPr>
          <p:cNvPr id="36" name="Rectangle 35"/>
          <p:cNvSpPr/>
          <p:nvPr/>
        </p:nvSpPr>
        <p:spPr>
          <a:xfrm>
            <a:off x="0" y="1564026"/>
            <a:ext cx="12192000" cy="471889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
          </a:p>
        </p:txBody>
      </p:sp>
      <p:sp>
        <p:nvSpPr>
          <p:cNvPr id="52" name="Rectangle 51"/>
          <p:cNvSpPr/>
          <p:nvPr/>
        </p:nvSpPr>
        <p:spPr>
          <a:xfrm>
            <a:off x="182738" y="3113956"/>
            <a:ext cx="3558841" cy="1309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
          </a:p>
        </p:txBody>
      </p:sp>
      <p:cxnSp>
        <p:nvCxnSpPr>
          <p:cNvPr id="4" name="Straight Connector 3"/>
          <p:cNvCxnSpPr/>
          <p:nvPr/>
        </p:nvCxnSpPr>
        <p:spPr>
          <a:xfrm>
            <a:off x="0" y="1389743"/>
            <a:ext cx="1219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28" name="Picture 4" descr="Image result for portland state university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25908" y="710597"/>
            <a:ext cx="2066092" cy="55364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p:nvSpPr>
        <p:spPr>
          <a:xfrm>
            <a:off x="7114903" y="6254604"/>
            <a:ext cx="5077097" cy="312008"/>
          </a:xfrm>
          <a:prstGeom prst="rect">
            <a:avLst/>
          </a:prstGeom>
        </p:spPr>
        <p:txBody>
          <a:bodyPr wrap="square">
            <a:spAutoFit/>
          </a:bodyPr>
          <a:lstStyle/>
          <a:p>
            <a:r>
              <a:rPr lang="en-US" sz="476" b="1" dirty="0"/>
              <a:t>Contact Information</a:t>
            </a:r>
            <a:r>
              <a:rPr lang="en-US" sz="476" dirty="0"/>
              <a:t>: Jenny H. Liu, PhD | Assistant Professor | </a:t>
            </a:r>
            <a:r>
              <a:rPr lang="en-US" sz="476" dirty="0" err="1"/>
              <a:t>Toulan</a:t>
            </a:r>
            <a:r>
              <a:rPr lang="en-US" sz="476" dirty="0"/>
              <a:t> School of Urban Studies and Planning | Portland State University, </a:t>
            </a:r>
            <a:r>
              <a:rPr lang="en-US" sz="476" dirty="0">
                <a:hlinkClick r:id="rId9"/>
              </a:rPr>
              <a:t>jenny.liu@pdx.edu</a:t>
            </a:r>
            <a:endParaRPr lang="en-US" sz="476" dirty="0"/>
          </a:p>
          <a:p>
            <a:r>
              <a:rPr lang="en-US" sz="476" dirty="0"/>
              <a:t>                                       Wei Shi, PhD Student | </a:t>
            </a:r>
            <a:r>
              <a:rPr lang="en-US" sz="476" dirty="0" err="1"/>
              <a:t>Toulan</a:t>
            </a:r>
            <a:r>
              <a:rPr lang="en-US" sz="476" dirty="0"/>
              <a:t> School of Urban Studies and Planning | Portland State University, </a:t>
            </a:r>
            <a:r>
              <a:rPr lang="en-US" sz="476" dirty="0">
                <a:hlinkClick r:id="rId10"/>
              </a:rPr>
              <a:t>shiwei@pdx.edu</a:t>
            </a:r>
            <a:endParaRPr lang="en-US" sz="476" dirty="0"/>
          </a:p>
          <a:p>
            <a:r>
              <a:rPr lang="en-US" sz="476" dirty="0"/>
              <a:t> </a:t>
            </a:r>
            <a:r>
              <a:rPr lang="en-US" sz="476" dirty="0" smtClean="0"/>
              <a:t>                                      </a:t>
            </a:r>
            <a:r>
              <a:rPr lang="en-US" sz="476" dirty="0" smtClean="0"/>
              <a:t>Jamaal Green, PhD Student | </a:t>
            </a:r>
            <a:r>
              <a:rPr lang="en-US" sz="476" dirty="0" err="1" smtClean="0"/>
              <a:t>Toulan</a:t>
            </a:r>
            <a:r>
              <a:rPr lang="en-US" sz="476" dirty="0" smtClean="0"/>
              <a:t> School of Urban Studies and Planning | Portland State University</a:t>
            </a:r>
            <a:r>
              <a:rPr lang="en-US" sz="476" dirty="0" smtClean="0">
                <a:solidFill>
                  <a:schemeClr val="accent1">
                    <a:lumMod val="75000"/>
                  </a:schemeClr>
                </a:solidFill>
                <a:hlinkClick r:id="rId11"/>
              </a:rPr>
              <a:t>, jamgreen@pdx.edu</a:t>
            </a:r>
            <a:endParaRPr lang="en-US" sz="476" dirty="0">
              <a:solidFill>
                <a:schemeClr val="accent1">
                  <a:lumMod val="75000"/>
                </a:schemeClr>
              </a:solidFill>
            </a:endParaRPr>
          </a:p>
        </p:txBody>
      </p:sp>
      <p:sp>
        <p:nvSpPr>
          <p:cNvPr id="34" name="TextBox 33"/>
          <p:cNvSpPr txBox="1"/>
          <p:nvPr/>
        </p:nvSpPr>
        <p:spPr>
          <a:xfrm>
            <a:off x="-10007" y="406927"/>
            <a:ext cx="6716329" cy="795859"/>
          </a:xfrm>
          <a:prstGeom prst="rect">
            <a:avLst/>
          </a:prstGeom>
          <a:solidFill>
            <a:srgbClr val="81BB59">
              <a:alpha val="49804"/>
            </a:srgbClr>
          </a:solidFill>
        </p:spPr>
        <p:txBody>
          <a:bodyPr wrap="square" rtlCol="0" anchor="ctr" anchorCtr="0">
            <a:spAutoFit/>
          </a:bodyPr>
          <a:lstStyle/>
          <a:p>
            <a:r>
              <a:rPr lang="en-US" sz="2286" b="1" dirty="0" smtClean="0">
                <a:solidFill>
                  <a:schemeClr val="accent6">
                    <a:lumMod val="50000"/>
                  </a:schemeClr>
                </a:solidFill>
              </a:rPr>
              <a:t>A Framework for Evaluating Economic Development Impacts of Active Transportation Improvements</a:t>
            </a:r>
            <a:endParaRPr lang="en-US" sz="2286" b="1" dirty="0">
              <a:solidFill>
                <a:schemeClr val="accent6">
                  <a:lumMod val="50000"/>
                </a:schemeClr>
              </a:solidFill>
            </a:endParaRPr>
          </a:p>
        </p:txBody>
      </p:sp>
      <p:sp>
        <p:nvSpPr>
          <p:cNvPr id="35" name="TextBox 34"/>
          <p:cNvSpPr txBox="1"/>
          <p:nvPr/>
        </p:nvSpPr>
        <p:spPr>
          <a:xfrm>
            <a:off x="7330780" y="754850"/>
            <a:ext cx="2765943" cy="642099"/>
          </a:xfrm>
          <a:prstGeom prst="rect">
            <a:avLst/>
          </a:prstGeom>
          <a:noFill/>
        </p:spPr>
        <p:txBody>
          <a:bodyPr wrap="square" rtlCol="0">
            <a:spAutoFit/>
          </a:bodyPr>
          <a:lstStyle/>
          <a:p>
            <a:pPr algn="r"/>
            <a:r>
              <a:rPr lang="en-US" sz="1191" b="1" dirty="0">
                <a:solidFill>
                  <a:schemeClr val="accent6">
                    <a:lumMod val="50000"/>
                  </a:schemeClr>
                </a:solidFill>
              </a:rPr>
              <a:t>Wei Shi </a:t>
            </a:r>
            <a:r>
              <a:rPr lang="en-US" sz="1191" dirty="0">
                <a:solidFill>
                  <a:schemeClr val="accent6">
                    <a:lumMod val="50000"/>
                  </a:schemeClr>
                </a:solidFill>
              </a:rPr>
              <a:t>| PhD </a:t>
            </a:r>
            <a:r>
              <a:rPr lang="en-US" sz="1191" dirty="0" smtClean="0">
                <a:solidFill>
                  <a:schemeClr val="accent6">
                    <a:lumMod val="50000"/>
                  </a:schemeClr>
                </a:solidFill>
              </a:rPr>
              <a:t>Student</a:t>
            </a:r>
          </a:p>
          <a:p>
            <a:pPr algn="r"/>
            <a:r>
              <a:rPr lang="en-US" sz="1191" b="1" dirty="0" smtClean="0">
                <a:solidFill>
                  <a:schemeClr val="accent6">
                    <a:lumMod val="50000"/>
                  </a:schemeClr>
                </a:solidFill>
              </a:rPr>
              <a:t>Jamaal Green</a:t>
            </a:r>
            <a:r>
              <a:rPr lang="en-US" sz="1191" dirty="0" smtClean="0">
                <a:solidFill>
                  <a:schemeClr val="accent6">
                    <a:lumMod val="50000"/>
                  </a:schemeClr>
                </a:solidFill>
              </a:rPr>
              <a:t>| PhD Student</a:t>
            </a:r>
            <a:endParaRPr lang="en-US" sz="1191" dirty="0">
              <a:solidFill>
                <a:schemeClr val="accent6">
                  <a:lumMod val="50000"/>
                </a:schemeClr>
              </a:solidFill>
            </a:endParaRPr>
          </a:p>
          <a:p>
            <a:pPr algn="r"/>
            <a:r>
              <a:rPr lang="en-US" sz="1191" b="1" dirty="0">
                <a:solidFill>
                  <a:schemeClr val="accent6">
                    <a:lumMod val="50000"/>
                  </a:schemeClr>
                </a:solidFill>
              </a:rPr>
              <a:t>Jenny H. Liu, PhD </a:t>
            </a:r>
            <a:r>
              <a:rPr lang="en-US" sz="1191" dirty="0">
                <a:solidFill>
                  <a:schemeClr val="accent6">
                    <a:lumMod val="50000"/>
                  </a:schemeClr>
                </a:solidFill>
              </a:rPr>
              <a:t>| Assistant Professor</a:t>
            </a:r>
          </a:p>
        </p:txBody>
      </p:sp>
      <p:cxnSp>
        <p:nvCxnSpPr>
          <p:cNvPr id="37" name="Straight Connector 36"/>
          <p:cNvCxnSpPr/>
          <p:nvPr/>
        </p:nvCxnSpPr>
        <p:spPr>
          <a:xfrm>
            <a:off x="0" y="6215743"/>
            <a:ext cx="1219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62575" y="6241920"/>
            <a:ext cx="5711175" cy="312008"/>
          </a:xfrm>
          <a:prstGeom prst="rect">
            <a:avLst/>
          </a:prstGeom>
          <a:noFill/>
        </p:spPr>
        <p:txBody>
          <a:bodyPr wrap="square" rtlCol="0">
            <a:spAutoFit/>
          </a:bodyPr>
          <a:lstStyle/>
          <a:p>
            <a:r>
              <a:rPr lang="en-US" sz="476" b="1" dirty="0"/>
              <a:t>Acknowledgements</a:t>
            </a:r>
            <a:r>
              <a:rPr lang="en-US" sz="476" dirty="0"/>
              <a:t>: This research is an extension of a previous project funded as part of the Portland Climate Action Collaborative, a research partnership between Portland State University’s Institute for Sustainable Solutions (ISS) and Portland Bureau of Planning and Sustainability (BPS). Many thanks to Joseph Broach, who provided us with bicycle infrastructure data. Our views do not necessarily reflect those of our sponsors and collaborators.</a:t>
            </a:r>
          </a:p>
        </p:txBody>
      </p:sp>
      <p:sp>
        <p:nvSpPr>
          <p:cNvPr id="48" name="TextBox 47"/>
          <p:cNvSpPr txBox="1"/>
          <p:nvPr/>
        </p:nvSpPr>
        <p:spPr>
          <a:xfrm>
            <a:off x="128672" y="3146216"/>
            <a:ext cx="2392001" cy="253916"/>
          </a:xfrm>
          <a:prstGeom prst="rect">
            <a:avLst/>
          </a:prstGeom>
          <a:noFill/>
        </p:spPr>
        <p:txBody>
          <a:bodyPr wrap="none" rtlCol="0">
            <a:spAutoFit/>
          </a:bodyPr>
          <a:lstStyle/>
          <a:p>
            <a:r>
              <a:rPr lang="en-US" sz="1050" b="1" dirty="0" smtClean="0"/>
              <a:t>Corridor Selection-A Two-Stage Process</a:t>
            </a:r>
            <a:endParaRPr lang="en-US" sz="1050" b="1" dirty="0"/>
          </a:p>
        </p:txBody>
      </p:sp>
      <p:sp>
        <p:nvSpPr>
          <p:cNvPr id="49" name="TextBox 48"/>
          <p:cNvSpPr txBox="1"/>
          <p:nvPr/>
        </p:nvSpPr>
        <p:spPr>
          <a:xfrm>
            <a:off x="169161" y="3326871"/>
            <a:ext cx="3456067" cy="1038746"/>
          </a:xfrm>
          <a:prstGeom prst="rect">
            <a:avLst/>
          </a:prstGeom>
          <a:noFill/>
        </p:spPr>
        <p:txBody>
          <a:bodyPr wrap="square" rtlCol="0">
            <a:spAutoFit/>
          </a:bodyPr>
          <a:lstStyle/>
          <a:p>
            <a:pPr>
              <a:spcAft>
                <a:spcPts val="286"/>
              </a:spcAft>
            </a:pPr>
            <a:r>
              <a:rPr lang="en-US" sz="900" b="1" dirty="0" smtClean="0"/>
              <a:t>Stage 1- Partner Input</a:t>
            </a:r>
          </a:p>
          <a:p>
            <a:pPr marL="171450" indent="-171450">
              <a:spcAft>
                <a:spcPts val="286"/>
              </a:spcAft>
              <a:buFont typeface="Arial" panose="020B0604020202020204" pitchFamily="34" charset="0"/>
              <a:buChar char="•"/>
            </a:pPr>
            <a:r>
              <a:rPr lang="en-US" sz="900" dirty="0" smtClean="0"/>
              <a:t>Local planning partners offer candidate corridors. Corridors should be of reasonable length, primarily commercial and well traveled</a:t>
            </a:r>
          </a:p>
          <a:p>
            <a:pPr>
              <a:spcAft>
                <a:spcPts val="286"/>
              </a:spcAft>
            </a:pPr>
            <a:r>
              <a:rPr lang="en-US" sz="900" b="1" dirty="0" smtClean="0"/>
              <a:t>Stage 2- Corridor Evaluation</a:t>
            </a:r>
          </a:p>
          <a:p>
            <a:pPr marL="171450" indent="-171450">
              <a:spcAft>
                <a:spcPts val="286"/>
              </a:spcAft>
              <a:buFont typeface="Arial" panose="020B0604020202020204" pitchFamily="34" charset="0"/>
              <a:buChar char="•"/>
            </a:pPr>
            <a:r>
              <a:rPr lang="en-US" sz="900" dirty="0" smtClean="0"/>
              <a:t>Compare corridor employment percentiles, growth rates and street attributes</a:t>
            </a:r>
            <a:endParaRPr lang="en-US" sz="900" dirty="0"/>
          </a:p>
        </p:txBody>
      </p:sp>
      <p:pic>
        <p:nvPicPr>
          <p:cNvPr id="99" name="Picture 2" descr="Image result for poster bike lane"/>
          <p:cNvPicPr>
            <a:picLocks noChangeAspect="1" noChangeArrowheads="1"/>
          </p:cNvPicPr>
          <p:nvPr/>
        </p:nvPicPr>
        <p:blipFill rotWithShape="1">
          <a:blip r:embed="rId12">
            <a:extLst>
              <a:ext uri="{28A0092B-C50C-407E-A947-70E740481C1C}">
                <a14:useLocalDpi xmlns:a14="http://schemas.microsoft.com/office/drawing/2010/main" val="0"/>
              </a:ext>
            </a:extLst>
          </a:blip>
          <a:srcRect l="25994"/>
          <a:stretch/>
        </p:blipFill>
        <p:spPr bwMode="auto">
          <a:xfrm>
            <a:off x="182696" y="1477655"/>
            <a:ext cx="2618609" cy="1646546"/>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Rectangle 53"/>
          <p:cNvSpPr/>
          <p:nvPr/>
        </p:nvSpPr>
        <p:spPr>
          <a:xfrm>
            <a:off x="182696" y="1474089"/>
            <a:ext cx="3558883" cy="165011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
          </a:p>
        </p:txBody>
      </p:sp>
      <p:sp>
        <p:nvSpPr>
          <p:cNvPr id="10" name="Rectangle 9"/>
          <p:cNvSpPr/>
          <p:nvPr/>
        </p:nvSpPr>
        <p:spPr>
          <a:xfrm>
            <a:off x="1408664" y="1475397"/>
            <a:ext cx="2334882" cy="1279133"/>
          </a:xfrm>
          <a:prstGeom prst="rect">
            <a:avLst/>
          </a:prstGeom>
          <a:solidFill>
            <a:schemeClr val="bg1">
              <a:alpha val="70000"/>
            </a:schemeClr>
          </a:solidFill>
        </p:spPr>
        <p:txBody>
          <a:bodyPr wrap="square" lIns="87086">
            <a:spAutoFit/>
          </a:bodyPr>
          <a:lstStyle/>
          <a:p>
            <a:r>
              <a:rPr lang="en-US" sz="1048" b="1" dirty="0">
                <a:solidFill>
                  <a:schemeClr val="accent6">
                    <a:lumMod val="50000"/>
                  </a:schemeClr>
                </a:solidFill>
              </a:rPr>
              <a:t>Research </a:t>
            </a:r>
            <a:r>
              <a:rPr lang="en-US" sz="1048" b="1" dirty="0" smtClean="0">
                <a:solidFill>
                  <a:schemeClr val="accent6">
                    <a:lumMod val="50000"/>
                  </a:schemeClr>
                </a:solidFill>
              </a:rPr>
              <a:t>Goals</a:t>
            </a:r>
            <a:endParaRPr lang="en-US" sz="1048" b="1" dirty="0">
              <a:solidFill>
                <a:schemeClr val="accent6">
                  <a:lumMod val="50000"/>
                </a:schemeClr>
              </a:solidFill>
            </a:endParaRPr>
          </a:p>
          <a:p>
            <a:endParaRPr lang="en-US" sz="952" b="1" dirty="0">
              <a:solidFill>
                <a:schemeClr val="accent6">
                  <a:lumMod val="50000"/>
                </a:schemeClr>
              </a:solidFill>
            </a:endParaRPr>
          </a:p>
          <a:p>
            <a:pPr marL="81644" indent="-81644">
              <a:buFontTx/>
              <a:buChar char="-"/>
            </a:pPr>
            <a:r>
              <a:rPr lang="en-US" sz="952" b="1" dirty="0" smtClean="0">
                <a:solidFill>
                  <a:schemeClr val="accent6">
                    <a:lumMod val="50000"/>
                  </a:schemeClr>
                </a:solidFill>
              </a:rPr>
              <a:t>Design a research framework and methodology for evaluating new active transportation projects</a:t>
            </a:r>
            <a:endParaRPr lang="en-US" sz="952" b="1" dirty="0">
              <a:solidFill>
                <a:schemeClr val="accent6">
                  <a:lumMod val="50000"/>
                </a:schemeClr>
              </a:solidFill>
            </a:endParaRPr>
          </a:p>
          <a:p>
            <a:pPr marL="81644" indent="-81644">
              <a:buFontTx/>
              <a:buChar char="-"/>
            </a:pPr>
            <a:endParaRPr lang="en-US" sz="476" b="1" dirty="0">
              <a:solidFill>
                <a:schemeClr val="accent6">
                  <a:lumMod val="50000"/>
                </a:schemeClr>
              </a:solidFill>
            </a:endParaRPr>
          </a:p>
          <a:p>
            <a:pPr marL="81644" indent="-81644">
              <a:buFontTx/>
              <a:buChar char="-"/>
            </a:pPr>
            <a:r>
              <a:rPr lang="en-US" sz="952" b="1" dirty="0" smtClean="0">
                <a:solidFill>
                  <a:schemeClr val="accent6">
                    <a:lumMod val="50000"/>
                  </a:schemeClr>
                </a:solidFill>
              </a:rPr>
              <a:t>Make the framework portable and doable for practitioners</a:t>
            </a:r>
            <a:endParaRPr lang="en-US" sz="952" b="1" dirty="0">
              <a:solidFill>
                <a:schemeClr val="accent6">
                  <a:lumMod val="50000"/>
                </a:schemeClr>
              </a:solidFill>
            </a:endParaRPr>
          </a:p>
          <a:p>
            <a:pPr marL="81644" indent="-81644">
              <a:buFontTx/>
              <a:buChar char="-"/>
            </a:pPr>
            <a:endParaRPr lang="en-US" sz="476" b="1" dirty="0">
              <a:solidFill>
                <a:schemeClr val="accent6">
                  <a:lumMod val="50000"/>
                </a:schemeClr>
              </a:solidFill>
            </a:endParaRPr>
          </a:p>
        </p:txBody>
      </p:sp>
      <p:pic>
        <p:nvPicPr>
          <p:cNvPr id="806" name="Picture 6" descr="https://image.flaticon.com/icons/png/512/1/1122.png"/>
          <p:cNvPicPr>
            <a:picLocks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90552" y="5859144"/>
            <a:ext cx="97971" cy="993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23521296"/>
              </p:ext>
            </p:extLst>
          </p:nvPr>
        </p:nvGraphicFramePr>
        <p:xfrm>
          <a:off x="182696" y="4423408"/>
          <a:ext cx="5270788" cy="1788181"/>
        </p:xfrm>
        <a:graphic>
          <a:graphicData uri="http://schemas.openxmlformats.org/drawingml/2006/table">
            <a:tbl>
              <a:tblPr firstRow="1" firstCol="1" bandRow="1">
                <a:tableStyleId>{5C22544A-7EE6-4342-B048-85BDC9FD1C3A}</a:tableStyleId>
              </a:tblPr>
              <a:tblGrid>
                <a:gridCol w="788596">
                  <a:extLst>
                    <a:ext uri="{9D8B030D-6E8A-4147-A177-3AD203B41FA5}">
                      <a16:colId xmlns:a16="http://schemas.microsoft.com/office/drawing/2014/main" val="761558525"/>
                    </a:ext>
                  </a:extLst>
                </a:gridCol>
                <a:gridCol w="1208314">
                  <a:extLst>
                    <a:ext uri="{9D8B030D-6E8A-4147-A177-3AD203B41FA5}">
                      <a16:colId xmlns:a16="http://schemas.microsoft.com/office/drawing/2014/main" val="2274065692"/>
                    </a:ext>
                  </a:extLst>
                </a:gridCol>
                <a:gridCol w="424543">
                  <a:extLst>
                    <a:ext uri="{9D8B030D-6E8A-4147-A177-3AD203B41FA5}">
                      <a16:colId xmlns:a16="http://schemas.microsoft.com/office/drawing/2014/main" val="3661812069"/>
                    </a:ext>
                  </a:extLst>
                </a:gridCol>
                <a:gridCol w="587828">
                  <a:extLst>
                    <a:ext uri="{9D8B030D-6E8A-4147-A177-3AD203B41FA5}">
                      <a16:colId xmlns:a16="http://schemas.microsoft.com/office/drawing/2014/main" val="1021974283"/>
                    </a:ext>
                  </a:extLst>
                </a:gridCol>
                <a:gridCol w="571500">
                  <a:extLst>
                    <a:ext uri="{9D8B030D-6E8A-4147-A177-3AD203B41FA5}">
                      <a16:colId xmlns:a16="http://schemas.microsoft.com/office/drawing/2014/main" val="2239629447"/>
                    </a:ext>
                  </a:extLst>
                </a:gridCol>
                <a:gridCol w="595993">
                  <a:extLst>
                    <a:ext uri="{9D8B030D-6E8A-4147-A177-3AD203B41FA5}">
                      <a16:colId xmlns:a16="http://schemas.microsoft.com/office/drawing/2014/main" val="837762823"/>
                    </a:ext>
                  </a:extLst>
                </a:gridCol>
                <a:gridCol w="473529">
                  <a:extLst>
                    <a:ext uri="{9D8B030D-6E8A-4147-A177-3AD203B41FA5}">
                      <a16:colId xmlns:a16="http://schemas.microsoft.com/office/drawing/2014/main" val="2867191080"/>
                    </a:ext>
                  </a:extLst>
                </a:gridCol>
                <a:gridCol w="620485">
                  <a:extLst>
                    <a:ext uri="{9D8B030D-6E8A-4147-A177-3AD203B41FA5}">
                      <a16:colId xmlns:a16="http://schemas.microsoft.com/office/drawing/2014/main" val="730362347"/>
                    </a:ext>
                  </a:extLst>
                </a:gridCol>
              </a:tblGrid>
              <a:tr h="305024">
                <a:tc>
                  <a:txBody>
                    <a:bodyPr/>
                    <a:lstStyle/>
                    <a:p>
                      <a:pPr marL="0" marR="0">
                        <a:spcBef>
                          <a:spcPts val="0"/>
                        </a:spcBef>
                        <a:spcAft>
                          <a:spcPts val="0"/>
                        </a:spcAft>
                      </a:pPr>
                      <a:r>
                        <a:rPr lang="en-US" sz="800" dirty="0">
                          <a:effectLst/>
                        </a:rPr>
                        <a:t> </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gridSpan="2">
                  <a:txBody>
                    <a:bodyPr/>
                    <a:lstStyle/>
                    <a:p>
                      <a:pPr marL="0" marR="0" algn="ctr">
                        <a:spcBef>
                          <a:spcPts val="0"/>
                        </a:spcBef>
                        <a:spcAft>
                          <a:spcPts val="0"/>
                        </a:spcAft>
                      </a:pPr>
                      <a:r>
                        <a:rPr lang="en-US" sz="800" dirty="0">
                          <a:effectLst/>
                        </a:rPr>
                        <a:t>Indicator</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50000"/>
                      </a:schemeClr>
                    </a:solidFill>
                  </a:tcPr>
                </a:tc>
                <a:tc hMerge="1">
                  <a:txBody>
                    <a:bodyPr/>
                    <a:lstStyle/>
                    <a:p>
                      <a:endParaRPr lang="en-US"/>
                    </a:p>
                  </a:txBody>
                  <a:tcPr/>
                </a:tc>
                <a:tc>
                  <a:txBody>
                    <a:bodyPr/>
                    <a:lstStyle/>
                    <a:p>
                      <a:pPr marL="0" marR="0">
                        <a:spcBef>
                          <a:spcPts val="0"/>
                        </a:spcBef>
                        <a:spcAft>
                          <a:spcPts val="0"/>
                        </a:spcAft>
                      </a:pPr>
                      <a:r>
                        <a:rPr lang="en-US" sz="800" dirty="0">
                          <a:effectLst/>
                        </a:rPr>
                        <a:t>Riverside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a:effectLst/>
                        </a:rPr>
                        <a:t>Franklin</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a:effectLst/>
                        </a:rPr>
                        <a:t>Central</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err="1">
                          <a:effectLst/>
                        </a:rPr>
                        <a:t>Lyndale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a:effectLst/>
                        </a:rPr>
                        <a:t>North 2nd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extLst>
                  <a:ext uri="{0D108BD9-81ED-4DB2-BD59-A6C34878D82A}">
                    <a16:rowId xmlns:a16="http://schemas.microsoft.com/office/drawing/2014/main" val="3857934544"/>
                  </a:ext>
                </a:extLst>
              </a:tr>
              <a:tr h="249861">
                <a:tc>
                  <a:txBody>
                    <a:bodyPr/>
                    <a:lstStyle/>
                    <a:p>
                      <a:pPr marL="0" marR="0">
                        <a:spcBef>
                          <a:spcPts val="0"/>
                        </a:spcBef>
                        <a:spcAft>
                          <a:spcPts val="0"/>
                        </a:spcAft>
                      </a:pPr>
                      <a:r>
                        <a:rPr lang="en-US" sz="800" dirty="0">
                          <a:effectLst/>
                        </a:rPr>
                        <a:t>Control Corridor</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gridSpan="2">
                  <a:txBody>
                    <a:bodyPr/>
                    <a:lstStyle/>
                    <a:p>
                      <a:pPr marL="0" marR="0">
                        <a:spcBef>
                          <a:spcPts val="0"/>
                        </a:spcBef>
                        <a:spcAft>
                          <a:spcPts val="0"/>
                        </a:spcAft>
                      </a:pPr>
                      <a:r>
                        <a:rPr lang="en-US" sz="800" dirty="0">
                          <a:effectLst/>
                        </a:rPr>
                        <a:t> </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hMerge="1">
                  <a:txBody>
                    <a:bodyPr/>
                    <a:lstStyle/>
                    <a:p>
                      <a:endParaRPr lang="en-US"/>
                    </a:p>
                  </a:txBody>
                  <a:tcPr/>
                </a:tc>
                <a:tc>
                  <a:txBody>
                    <a:bodyPr/>
                    <a:lstStyle/>
                    <a:p>
                      <a:pPr marL="0" marR="0">
                        <a:spcBef>
                          <a:spcPts val="0"/>
                        </a:spcBef>
                        <a:spcAft>
                          <a:spcPts val="0"/>
                        </a:spcAft>
                      </a:pPr>
                      <a:r>
                        <a:rPr lang="en-US" sz="800" dirty="0">
                          <a:effectLst/>
                        </a:rPr>
                        <a:t>Cedar</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Franklin</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University</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Grand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Broadway</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val="3473031689"/>
                  </a:ext>
                </a:extLst>
              </a:tr>
              <a:tr h="154162">
                <a:tc rowSpan="3">
                  <a:txBody>
                    <a:bodyPr/>
                    <a:lstStyle/>
                    <a:p>
                      <a:pPr marL="0" marR="0" algn="l">
                        <a:spcBef>
                          <a:spcPts val="0"/>
                        </a:spcBef>
                        <a:spcAft>
                          <a:spcPts val="0"/>
                        </a:spcAft>
                      </a:pPr>
                      <a:r>
                        <a:rPr lang="en-US" sz="800" dirty="0">
                          <a:effectLst/>
                        </a:rPr>
                        <a:t>Street Type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50000"/>
                      </a:schemeClr>
                    </a:solidFill>
                  </a:tcPr>
                </a:tc>
                <a:tc gridSpan="2">
                  <a:txBody>
                    <a:bodyPr/>
                    <a:lstStyle/>
                    <a:p>
                      <a:pPr marL="0" marR="0">
                        <a:spcBef>
                          <a:spcPts val="0"/>
                        </a:spcBef>
                        <a:spcAft>
                          <a:spcPts val="0"/>
                        </a:spcAft>
                      </a:pPr>
                      <a:r>
                        <a:rPr lang="en-US" sz="800" dirty="0">
                          <a:effectLst/>
                        </a:rPr>
                        <a:t>Geographic Proximity</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40000"/>
                        <a:lumOff val="60000"/>
                      </a:schemeClr>
                    </a:solidFill>
                  </a:tcPr>
                </a:tc>
                <a:tc hMerge="1">
                  <a:txBody>
                    <a:bodyPr/>
                    <a:lstStyle/>
                    <a:p>
                      <a:endParaRPr lang="en-US"/>
                    </a:p>
                  </a:txBody>
                  <a:tcPr/>
                </a:tc>
                <a:tc>
                  <a:txBody>
                    <a:bodyPr/>
                    <a:lstStyle/>
                    <a:p>
                      <a:pPr marL="0" marR="0">
                        <a:spcBef>
                          <a:spcPts val="0"/>
                        </a:spcBef>
                        <a:spcAft>
                          <a:spcPts val="0"/>
                        </a:spcAft>
                      </a:pPr>
                      <a:r>
                        <a:rPr lang="en-US" sz="800" dirty="0" smtClean="0">
                          <a:effectLst/>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US" sz="8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val="2208754955"/>
                  </a:ext>
                </a:extLst>
              </a:tr>
              <a:tr h="154162">
                <a:tc vMerge="1">
                  <a:txBody>
                    <a:bodyPr/>
                    <a:lstStyle/>
                    <a:p>
                      <a:endParaRPr lang="en-US"/>
                    </a:p>
                  </a:txBody>
                  <a:tcPr/>
                </a:tc>
                <a:tc gridSpan="2">
                  <a:txBody>
                    <a:bodyPr/>
                    <a:lstStyle/>
                    <a:p>
                      <a:pPr marL="0" marR="0">
                        <a:spcBef>
                          <a:spcPts val="0"/>
                        </a:spcBef>
                        <a:spcAft>
                          <a:spcPts val="0"/>
                        </a:spcAft>
                      </a:pPr>
                      <a:r>
                        <a:rPr lang="en-US" sz="800" dirty="0">
                          <a:effectLst/>
                        </a:rPr>
                        <a:t>Street Classification</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hMerge="1">
                  <a:txBody>
                    <a:bodyPr/>
                    <a:lstStyle/>
                    <a:p>
                      <a:endParaRPr lang="en-US"/>
                    </a:p>
                  </a:txBody>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val="3971372157"/>
                  </a:ext>
                </a:extLst>
              </a:tr>
              <a:tr h="154162">
                <a:tc vMerge="1">
                  <a:txBody>
                    <a:bodyPr/>
                    <a:lstStyle/>
                    <a:p>
                      <a:endParaRPr lang="en-US"/>
                    </a:p>
                  </a:txBody>
                  <a:tcPr/>
                </a:tc>
                <a:tc gridSpan="2">
                  <a:txBody>
                    <a:bodyPr/>
                    <a:lstStyle/>
                    <a:p>
                      <a:pPr marL="0" marR="0">
                        <a:spcBef>
                          <a:spcPts val="0"/>
                        </a:spcBef>
                        <a:spcAft>
                          <a:spcPts val="0"/>
                        </a:spcAft>
                      </a:pPr>
                      <a:r>
                        <a:rPr lang="en-US" sz="800" dirty="0">
                          <a:effectLst/>
                        </a:rPr>
                        <a:t>Role in Street Network</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40000"/>
                        <a:lumOff val="60000"/>
                      </a:schemeClr>
                    </a:solidFill>
                  </a:tcPr>
                </a:tc>
                <a:tc hMerge="1">
                  <a:txBody>
                    <a:bodyPr/>
                    <a:lstStyle/>
                    <a:p>
                      <a:endParaRPr lang="en-US"/>
                    </a:p>
                  </a:txBody>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val="3269083978"/>
                  </a:ext>
                </a:extLst>
              </a:tr>
              <a:tr h="154162">
                <a:tc rowSpan="5">
                  <a:txBody>
                    <a:bodyPr/>
                    <a:lstStyle/>
                    <a:p>
                      <a:pPr marL="0" marR="0">
                        <a:spcBef>
                          <a:spcPts val="0"/>
                        </a:spcBef>
                        <a:spcAft>
                          <a:spcPts val="0"/>
                        </a:spcAft>
                      </a:pPr>
                      <a:r>
                        <a:rPr lang="en-US" sz="800" dirty="0">
                          <a:effectLst/>
                        </a:rPr>
                        <a:t>Business</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50000"/>
                      </a:schemeClr>
                    </a:solidFill>
                  </a:tcPr>
                </a:tc>
                <a:tc rowSpan="2">
                  <a:txBody>
                    <a:bodyPr/>
                    <a:lstStyle/>
                    <a:p>
                      <a:pPr marL="0" marR="0">
                        <a:spcBef>
                          <a:spcPts val="0"/>
                        </a:spcBef>
                        <a:spcAft>
                          <a:spcPts val="0"/>
                        </a:spcAft>
                      </a:pPr>
                      <a:r>
                        <a:rPr lang="en-US" sz="800" dirty="0">
                          <a:effectLst/>
                        </a:rPr>
                        <a:t>Job Density Percentile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marL="0" marR="0">
                        <a:spcBef>
                          <a:spcPts val="0"/>
                        </a:spcBef>
                        <a:spcAft>
                          <a:spcPts val="0"/>
                        </a:spcAft>
                      </a:pPr>
                      <a:r>
                        <a:rPr lang="en-US" sz="800" dirty="0">
                          <a:effectLst/>
                        </a:rPr>
                        <a:t>retail</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smtClean="0">
                          <a:effectLst/>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US" sz="8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val="1371300276"/>
                  </a:ext>
                </a:extLst>
              </a:tr>
              <a:tr h="154162">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800" dirty="0">
                          <a:effectLst/>
                        </a:rPr>
                        <a:t>food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smtClean="0">
                          <a:effectLst/>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US" sz="8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val="1097355134"/>
                  </a:ext>
                </a:extLst>
              </a:tr>
              <a:tr h="154162">
                <a:tc vMerge="1">
                  <a:txBody>
                    <a:bodyPr/>
                    <a:lstStyle/>
                    <a:p>
                      <a:endParaRPr lang="en-US"/>
                    </a:p>
                  </a:txBody>
                  <a:tcPr/>
                </a:tc>
                <a:tc gridSpan="2">
                  <a:txBody>
                    <a:bodyPr/>
                    <a:lstStyle/>
                    <a:p>
                      <a:pPr marL="0" marR="0">
                        <a:spcBef>
                          <a:spcPts val="0"/>
                        </a:spcBef>
                        <a:spcAft>
                          <a:spcPts val="0"/>
                        </a:spcAft>
                      </a:pPr>
                      <a:r>
                        <a:rPr lang="en-US" sz="800" dirty="0">
                          <a:effectLst/>
                        </a:rPr>
                        <a:t>Percent of Business Jobs</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hMerge="1">
                  <a:txBody>
                    <a:bodyPr/>
                    <a:lstStyle/>
                    <a:p>
                      <a:endParaRPr lang="en-US"/>
                    </a:p>
                  </a:txBody>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val="1207541645"/>
                  </a:ext>
                </a:extLst>
              </a:tr>
              <a:tr h="154162">
                <a:tc vMerge="1">
                  <a:txBody>
                    <a:bodyPr/>
                    <a:lstStyle/>
                    <a:p>
                      <a:endParaRPr lang="en-US"/>
                    </a:p>
                  </a:txBody>
                  <a:tcPr/>
                </a:tc>
                <a:tc rowSpan="2">
                  <a:txBody>
                    <a:bodyPr/>
                    <a:lstStyle/>
                    <a:p>
                      <a:pPr marL="0" marR="0">
                        <a:spcBef>
                          <a:spcPts val="0"/>
                        </a:spcBef>
                        <a:spcAft>
                          <a:spcPts val="0"/>
                        </a:spcAft>
                      </a:pPr>
                      <a:r>
                        <a:rPr lang="en-US" sz="800" dirty="0">
                          <a:effectLst/>
                        </a:rPr>
                        <a:t>Employment Growth Rate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marL="0" marR="0">
                        <a:spcBef>
                          <a:spcPts val="0"/>
                        </a:spcBef>
                        <a:spcAft>
                          <a:spcPts val="0"/>
                        </a:spcAft>
                      </a:pPr>
                      <a:r>
                        <a:rPr lang="en-US" sz="800" dirty="0">
                          <a:effectLst/>
                        </a:rPr>
                        <a:t>retail</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val="513062393"/>
                  </a:ext>
                </a:extLst>
              </a:tr>
              <a:tr h="154162">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800" dirty="0">
                          <a:effectLst/>
                        </a:rPr>
                        <a:t>food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val="701247527"/>
                  </a:ext>
                </a:extLst>
              </a:tr>
            </a:tbl>
          </a:graphicData>
        </a:graphic>
      </p:graphicFrame>
      <p:sp>
        <p:nvSpPr>
          <p:cNvPr id="6" name="Rectangle 5"/>
          <p:cNvSpPr/>
          <p:nvPr/>
        </p:nvSpPr>
        <p:spPr>
          <a:xfrm>
            <a:off x="3741579" y="1522448"/>
            <a:ext cx="3567792" cy="12898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2720" y="1647662"/>
            <a:ext cx="1640763" cy="261610"/>
          </a:xfrm>
          <a:prstGeom prst="rect">
            <a:avLst/>
          </a:prstGeom>
          <a:noFill/>
        </p:spPr>
        <p:txBody>
          <a:bodyPr wrap="square" rtlCol="0">
            <a:spAutoFit/>
          </a:bodyPr>
          <a:lstStyle/>
          <a:p>
            <a:r>
              <a:rPr lang="en-US" sz="1050" b="1" dirty="0" smtClean="0"/>
              <a:t>Data Sources</a:t>
            </a:r>
            <a:endParaRPr lang="en-US" sz="1050" b="1" dirty="0"/>
          </a:p>
        </p:txBody>
      </p:sp>
      <p:sp>
        <p:nvSpPr>
          <p:cNvPr id="11" name="TextBox 10"/>
          <p:cNvSpPr txBox="1"/>
          <p:nvPr/>
        </p:nvSpPr>
        <p:spPr>
          <a:xfrm>
            <a:off x="3786371" y="1879690"/>
            <a:ext cx="3404509" cy="369332"/>
          </a:xfrm>
          <a:prstGeom prst="rect">
            <a:avLst/>
          </a:prstGeom>
          <a:noFill/>
        </p:spPr>
        <p:txBody>
          <a:bodyPr wrap="square" rtlCol="0">
            <a:spAutoFit/>
          </a:bodyPr>
          <a:lstStyle/>
          <a:p>
            <a:r>
              <a:rPr lang="en-US" sz="900" dirty="0" smtClean="0"/>
              <a:t>LEHD LODES- Census LEHD workplace association files Retail Trade (CNS07) and Accommodation and Food Services (CNS18)</a:t>
            </a:r>
            <a:endParaRPr lang="en-US" sz="900" dirty="0"/>
          </a:p>
        </p:txBody>
      </p:sp>
      <p:sp>
        <p:nvSpPr>
          <p:cNvPr id="223" name="TextBox 222"/>
          <p:cNvSpPr txBox="1"/>
          <p:nvPr/>
        </p:nvSpPr>
        <p:spPr>
          <a:xfrm>
            <a:off x="3773196" y="2244237"/>
            <a:ext cx="3404509" cy="230832"/>
          </a:xfrm>
          <a:prstGeom prst="rect">
            <a:avLst/>
          </a:prstGeom>
          <a:noFill/>
        </p:spPr>
        <p:txBody>
          <a:bodyPr wrap="square" rtlCol="0">
            <a:spAutoFit/>
          </a:bodyPr>
          <a:lstStyle/>
          <a:p>
            <a:r>
              <a:rPr lang="en-US" sz="900" dirty="0" smtClean="0"/>
              <a:t>Sales Tax- Collected taxable sales from Minnesota Dept. of Revenue</a:t>
            </a:r>
            <a:endParaRPr lang="en-US" sz="900" dirty="0"/>
          </a:p>
        </p:txBody>
      </p:sp>
      <p:sp>
        <p:nvSpPr>
          <p:cNvPr id="224" name="TextBox 223"/>
          <p:cNvSpPr txBox="1"/>
          <p:nvPr/>
        </p:nvSpPr>
        <p:spPr>
          <a:xfrm>
            <a:off x="3771229" y="2449319"/>
            <a:ext cx="3404509" cy="369332"/>
          </a:xfrm>
          <a:prstGeom prst="rect">
            <a:avLst/>
          </a:prstGeom>
          <a:noFill/>
        </p:spPr>
        <p:txBody>
          <a:bodyPr wrap="square" rtlCol="0">
            <a:spAutoFit/>
          </a:bodyPr>
          <a:lstStyle/>
          <a:p>
            <a:r>
              <a:rPr lang="en-US" sz="900" dirty="0" smtClean="0"/>
              <a:t>QCEW- Proprietary Quarterly Census of Employment and Wages from Minnesota Dept. of Employment and Economic Development</a:t>
            </a:r>
            <a:endParaRPr lang="en-US" sz="900" dirty="0"/>
          </a:p>
        </p:txBody>
      </p:sp>
      <p:sp>
        <p:nvSpPr>
          <p:cNvPr id="19" name="Rectangle 18"/>
          <p:cNvSpPr/>
          <p:nvPr/>
        </p:nvSpPr>
        <p:spPr>
          <a:xfrm>
            <a:off x="3746205" y="2816475"/>
            <a:ext cx="3554215" cy="1606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733030" y="2830878"/>
            <a:ext cx="1004708" cy="253916"/>
          </a:xfrm>
          <a:prstGeom prst="rect">
            <a:avLst/>
          </a:prstGeom>
          <a:noFill/>
        </p:spPr>
        <p:txBody>
          <a:bodyPr wrap="square" rtlCol="0">
            <a:spAutoFit/>
          </a:bodyPr>
          <a:lstStyle/>
          <a:p>
            <a:r>
              <a:rPr lang="en-US" sz="1050" b="1" dirty="0" smtClean="0"/>
              <a:t>Methodology</a:t>
            </a:r>
            <a:endParaRPr lang="en-US" sz="1050" b="1" dirty="0"/>
          </a:p>
        </p:txBody>
      </p:sp>
      <p:sp>
        <p:nvSpPr>
          <p:cNvPr id="26" name="TextBox 25"/>
          <p:cNvSpPr txBox="1"/>
          <p:nvPr/>
        </p:nvSpPr>
        <p:spPr>
          <a:xfrm>
            <a:off x="3698924" y="3043955"/>
            <a:ext cx="3378160" cy="230832"/>
          </a:xfrm>
          <a:prstGeom prst="rect">
            <a:avLst/>
          </a:prstGeom>
          <a:noFill/>
        </p:spPr>
        <p:txBody>
          <a:bodyPr wrap="square" rtlCol="0">
            <a:spAutoFit/>
          </a:bodyPr>
          <a:lstStyle/>
          <a:p>
            <a:r>
              <a:rPr lang="en-US" sz="900" dirty="0" smtClean="0"/>
              <a:t>Aggregated Trend Analysis- Visually compare growth over time</a:t>
            </a:r>
            <a:endParaRPr lang="en-US" sz="900" dirty="0"/>
          </a:p>
        </p:txBody>
      </p:sp>
      <mc:AlternateContent xmlns:mc="http://schemas.openxmlformats.org/markup-compatibility/2006">
        <mc:Choice xmlns:a14="http://schemas.microsoft.com/office/drawing/2010/main" Requires="a14">
          <p:sp>
            <p:nvSpPr>
              <p:cNvPr id="230" name="TextBox 229"/>
              <p:cNvSpPr txBox="1"/>
              <p:nvPr/>
            </p:nvSpPr>
            <p:spPr>
              <a:xfrm>
                <a:off x="3696568" y="3349505"/>
                <a:ext cx="3378160" cy="369332"/>
              </a:xfrm>
              <a:prstGeom prst="rect">
                <a:avLst/>
              </a:prstGeom>
              <a:noFill/>
            </p:spPr>
            <p:txBody>
              <a:bodyPr wrap="square" rtlCol="0">
                <a:spAutoFit/>
              </a:bodyPr>
              <a:lstStyle/>
              <a:p>
                <a:r>
                  <a:rPr lang="en-US" sz="900" dirty="0" smtClean="0"/>
                  <a:t>Difference-in-Difference</a:t>
                </a:r>
              </a:p>
              <a:p>
                <a14:m>
                  <m:oMathPara xmlns:m="http://schemas.openxmlformats.org/officeDocument/2006/math">
                    <m:oMathParaPr>
                      <m:jc m:val="centerGroup"/>
                    </m:oMathParaPr>
                    <m:oMath xmlns:m="http://schemas.openxmlformats.org/officeDocument/2006/math">
                      <m:sSub>
                        <m:sSubPr>
                          <m:ctrlPr>
                            <a:rPr lang="en-US" sz="900" i="1"/>
                          </m:ctrlPr>
                        </m:sSubPr>
                        <m:e>
                          <m:r>
                            <a:rPr lang="en-US" sz="900" i="1"/>
                            <m:t>𝑌</m:t>
                          </m:r>
                        </m:e>
                        <m:sub>
                          <m:r>
                            <a:rPr lang="en-US" sz="900" i="1"/>
                            <m:t>𝑖𝑡</m:t>
                          </m:r>
                        </m:sub>
                      </m:sSub>
                      <m:r>
                        <a:rPr lang="en-US" sz="900" i="1"/>
                        <m:t>=</m:t>
                      </m:r>
                      <m:sSub>
                        <m:sSubPr>
                          <m:ctrlPr>
                            <a:rPr lang="en-US" sz="900" i="1"/>
                          </m:ctrlPr>
                        </m:sSubPr>
                        <m:e>
                          <m:r>
                            <a:rPr lang="en-US" sz="900" i="1"/>
                            <m:t>𝛽</m:t>
                          </m:r>
                        </m:e>
                        <m:sub>
                          <m:r>
                            <a:rPr lang="en-US" sz="900" i="1"/>
                            <m:t>0</m:t>
                          </m:r>
                        </m:sub>
                      </m:sSub>
                      <m:r>
                        <a:rPr lang="en-US" sz="900" i="1"/>
                        <m:t>+</m:t>
                      </m:r>
                      <m:sSub>
                        <m:sSubPr>
                          <m:ctrlPr>
                            <a:rPr lang="en-US" sz="900" i="1"/>
                          </m:ctrlPr>
                        </m:sSubPr>
                        <m:e>
                          <m:r>
                            <a:rPr lang="en-US" sz="900" i="1"/>
                            <m:t>𝛽</m:t>
                          </m:r>
                        </m:e>
                        <m:sub>
                          <m:r>
                            <a:rPr lang="en-US" sz="900" i="1"/>
                            <m:t>1</m:t>
                          </m:r>
                        </m:sub>
                      </m:sSub>
                      <m:sSub>
                        <m:sSubPr>
                          <m:ctrlPr>
                            <a:rPr lang="en-US" sz="900" i="1"/>
                          </m:ctrlPr>
                        </m:sSubPr>
                        <m:e>
                          <m:r>
                            <a:rPr lang="en-US" sz="900" i="1"/>
                            <m:t>𝑇</m:t>
                          </m:r>
                        </m:e>
                        <m:sub>
                          <m:r>
                            <a:rPr lang="en-US" sz="900" i="1"/>
                            <m:t>𝑖𝑡</m:t>
                          </m:r>
                        </m:sub>
                      </m:sSub>
                      <m:r>
                        <a:rPr lang="en-US" sz="900" i="1"/>
                        <m:t>+</m:t>
                      </m:r>
                      <m:sSub>
                        <m:sSubPr>
                          <m:ctrlPr>
                            <a:rPr lang="en-US" sz="900" i="1"/>
                          </m:ctrlPr>
                        </m:sSubPr>
                        <m:e>
                          <m:r>
                            <a:rPr lang="en-US" sz="900" i="1"/>
                            <m:t>𝛽</m:t>
                          </m:r>
                        </m:e>
                        <m:sub>
                          <m:r>
                            <a:rPr lang="en-US" sz="900" i="1"/>
                            <m:t>2</m:t>
                          </m:r>
                        </m:sub>
                      </m:sSub>
                      <m:sSub>
                        <m:sSubPr>
                          <m:ctrlPr>
                            <a:rPr lang="en-US" sz="900" i="1"/>
                          </m:ctrlPr>
                        </m:sSubPr>
                        <m:e>
                          <m:r>
                            <a:rPr lang="en-US" sz="900" i="1"/>
                            <m:t>𝐴</m:t>
                          </m:r>
                        </m:e>
                        <m:sub>
                          <m:r>
                            <a:rPr lang="en-US" sz="900" i="1"/>
                            <m:t>𝑖𝑡</m:t>
                          </m:r>
                        </m:sub>
                      </m:sSub>
                      <m:r>
                        <a:rPr lang="en-US" sz="900" i="1"/>
                        <m:t>+</m:t>
                      </m:r>
                      <m:sSub>
                        <m:sSubPr>
                          <m:ctrlPr>
                            <a:rPr lang="en-US" sz="900" i="1"/>
                          </m:ctrlPr>
                        </m:sSubPr>
                        <m:e>
                          <m:r>
                            <a:rPr lang="en-US" sz="900" i="1"/>
                            <m:t>𝛽</m:t>
                          </m:r>
                        </m:e>
                        <m:sub>
                          <m:r>
                            <a:rPr lang="en-US" sz="900" i="1"/>
                            <m:t>3</m:t>
                          </m:r>
                        </m:sub>
                      </m:sSub>
                      <m:sSub>
                        <m:sSubPr>
                          <m:ctrlPr>
                            <a:rPr lang="en-US" sz="900" i="1"/>
                          </m:ctrlPr>
                        </m:sSubPr>
                        <m:e>
                          <m:r>
                            <a:rPr lang="en-US" sz="900" i="1"/>
                            <m:t>𝑇</m:t>
                          </m:r>
                        </m:e>
                        <m:sub>
                          <m:r>
                            <a:rPr lang="en-US" sz="900" i="1"/>
                            <m:t>𝑖𝑡</m:t>
                          </m:r>
                        </m:sub>
                      </m:sSub>
                      <m:sSub>
                        <m:sSubPr>
                          <m:ctrlPr>
                            <a:rPr lang="en-US" sz="900" i="1"/>
                          </m:ctrlPr>
                        </m:sSubPr>
                        <m:e>
                          <m:r>
                            <a:rPr lang="en-US" sz="900" i="1"/>
                            <m:t>𝐴</m:t>
                          </m:r>
                        </m:e>
                        <m:sub>
                          <m:r>
                            <a:rPr lang="en-US" sz="900" i="1"/>
                            <m:t>𝑖𝑡</m:t>
                          </m:r>
                        </m:sub>
                      </m:sSub>
                      <m:r>
                        <a:rPr lang="en-US" sz="900" i="1"/>
                        <m:t>+</m:t>
                      </m:r>
                      <m:sSub>
                        <m:sSubPr>
                          <m:ctrlPr>
                            <a:rPr lang="en-US" sz="900" i="1"/>
                          </m:ctrlPr>
                        </m:sSubPr>
                        <m:e>
                          <m:r>
                            <a:rPr lang="en-US" sz="900" i="1"/>
                            <m:t>𝜀</m:t>
                          </m:r>
                        </m:e>
                        <m:sub>
                          <m:r>
                            <a:rPr lang="en-US" sz="900" i="1"/>
                            <m:t>𝑖𝑡</m:t>
                          </m:r>
                        </m:sub>
                      </m:sSub>
                    </m:oMath>
                  </m:oMathPara>
                </a14:m>
                <a:endParaRPr lang="en-US" sz="900" dirty="0"/>
              </a:p>
            </p:txBody>
          </p:sp>
        </mc:Choice>
        <mc:Fallback>
          <p:sp>
            <p:nvSpPr>
              <p:cNvPr id="230" name="TextBox 229"/>
              <p:cNvSpPr txBox="1">
                <a:spLocks noRot="1" noChangeAspect="1" noMove="1" noResize="1" noEditPoints="1" noAdjustHandles="1" noChangeArrowheads="1" noChangeShapeType="1" noTextEdit="1"/>
              </p:cNvSpPr>
              <p:nvPr/>
            </p:nvSpPr>
            <p:spPr>
              <a:xfrm>
                <a:off x="3696568" y="3349505"/>
                <a:ext cx="3378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1" name="TextBox 230"/>
              <p:cNvSpPr txBox="1"/>
              <p:nvPr/>
            </p:nvSpPr>
            <p:spPr>
              <a:xfrm>
                <a:off x="3741579" y="3785564"/>
                <a:ext cx="3378160" cy="507831"/>
              </a:xfrm>
              <a:prstGeom prst="rect">
                <a:avLst/>
              </a:prstGeom>
              <a:noFill/>
            </p:spPr>
            <p:txBody>
              <a:bodyPr wrap="square" rtlCol="0">
                <a:spAutoFit/>
              </a:bodyPr>
              <a:lstStyle/>
              <a:p>
                <a:r>
                  <a:rPr lang="en-US" sz="900" dirty="0" smtClean="0"/>
                  <a:t>Interrupted Time Series</a:t>
                </a:r>
              </a:p>
              <a:p>
                <a14:m>
                  <m:oMathPara xmlns:m="http://schemas.openxmlformats.org/officeDocument/2006/math">
                    <m:oMathParaPr>
                      <m:jc m:val="centerGroup"/>
                    </m:oMathParaPr>
                    <m:oMath xmlns:m="http://schemas.openxmlformats.org/officeDocument/2006/math">
                      <m:sSub>
                        <m:sSubPr>
                          <m:ctrlPr>
                            <a:rPr lang="en-US" sz="900" i="1"/>
                          </m:ctrlPr>
                        </m:sSubPr>
                        <m:e>
                          <m:r>
                            <a:rPr lang="en-US" sz="900" i="1"/>
                            <m:t>𝑌</m:t>
                          </m:r>
                        </m:e>
                        <m:sub>
                          <m:r>
                            <a:rPr lang="en-US" sz="900" i="1"/>
                            <m:t>𝑡</m:t>
                          </m:r>
                        </m:sub>
                      </m:sSub>
                      <m:r>
                        <a:rPr lang="en-US" sz="900" i="1"/>
                        <m:t>=</m:t>
                      </m:r>
                      <m:sSub>
                        <m:sSubPr>
                          <m:ctrlPr>
                            <a:rPr lang="en-US" sz="900" i="1"/>
                          </m:ctrlPr>
                        </m:sSubPr>
                        <m:e>
                          <m:r>
                            <a:rPr lang="en-US" sz="900" i="1"/>
                            <m:t>𝛽</m:t>
                          </m:r>
                        </m:e>
                        <m:sub>
                          <m:r>
                            <a:rPr lang="en-US" sz="900" i="1"/>
                            <m:t>0</m:t>
                          </m:r>
                        </m:sub>
                      </m:sSub>
                      <m:r>
                        <a:rPr lang="en-US" sz="900" i="1"/>
                        <m:t>+</m:t>
                      </m:r>
                      <m:sSub>
                        <m:sSubPr>
                          <m:ctrlPr>
                            <a:rPr lang="en-US" sz="900" i="1"/>
                          </m:ctrlPr>
                        </m:sSubPr>
                        <m:e>
                          <m:r>
                            <a:rPr lang="en-US" sz="900" i="1"/>
                            <m:t>𝛽</m:t>
                          </m:r>
                        </m:e>
                        <m:sub>
                          <m:r>
                            <a:rPr lang="en-US" sz="900" i="1"/>
                            <m:t>1</m:t>
                          </m:r>
                        </m:sub>
                      </m:sSub>
                      <m:sSub>
                        <m:sSubPr>
                          <m:ctrlPr>
                            <a:rPr lang="en-US" sz="900" i="1"/>
                          </m:ctrlPr>
                        </m:sSubPr>
                        <m:e>
                          <m:r>
                            <a:rPr lang="en-US" sz="900" i="1"/>
                            <m:t>𝑇</m:t>
                          </m:r>
                        </m:e>
                        <m:sub>
                          <m:r>
                            <a:rPr lang="en-US" sz="900" i="1"/>
                            <m:t>1</m:t>
                          </m:r>
                        </m:sub>
                      </m:sSub>
                      <m:r>
                        <a:rPr lang="en-US" sz="900" i="1"/>
                        <m:t>+</m:t>
                      </m:r>
                      <m:sSub>
                        <m:sSubPr>
                          <m:ctrlPr>
                            <a:rPr lang="en-US" sz="900" i="1"/>
                          </m:ctrlPr>
                        </m:sSubPr>
                        <m:e>
                          <m:r>
                            <a:rPr lang="en-US" sz="900" i="1"/>
                            <m:t>𝛽</m:t>
                          </m:r>
                        </m:e>
                        <m:sub>
                          <m:r>
                            <a:rPr lang="en-US" sz="900" i="1"/>
                            <m:t>2</m:t>
                          </m:r>
                        </m:sub>
                      </m:sSub>
                      <m:sSub>
                        <m:sSubPr>
                          <m:ctrlPr>
                            <a:rPr lang="en-US" sz="900" i="1"/>
                          </m:ctrlPr>
                        </m:sSubPr>
                        <m:e>
                          <m:r>
                            <a:rPr lang="en-US" sz="900" i="1"/>
                            <m:t>𝑋</m:t>
                          </m:r>
                        </m:e>
                        <m:sub>
                          <m:r>
                            <a:rPr lang="en-US" sz="900" i="1"/>
                            <m:t>1</m:t>
                          </m:r>
                        </m:sub>
                      </m:sSub>
                      <m:r>
                        <a:rPr lang="en-US" sz="900" i="1"/>
                        <m:t>+</m:t>
                      </m:r>
                      <m:sSub>
                        <m:sSubPr>
                          <m:ctrlPr>
                            <a:rPr lang="en-US" sz="900" i="1"/>
                          </m:ctrlPr>
                        </m:sSubPr>
                        <m:e>
                          <m:r>
                            <a:rPr lang="en-US" sz="900" i="1"/>
                            <m:t>𝛽</m:t>
                          </m:r>
                        </m:e>
                        <m:sub>
                          <m:r>
                            <a:rPr lang="en-US" sz="900" i="1"/>
                            <m:t>3</m:t>
                          </m:r>
                        </m:sub>
                      </m:sSub>
                      <m:sSub>
                        <m:sSubPr>
                          <m:ctrlPr>
                            <a:rPr lang="en-US" sz="900" i="1"/>
                          </m:ctrlPr>
                        </m:sSubPr>
                        <m:e>
                          <m:r>
                            <a:rPr lang="en-US" sz="900" i="1"/>
                            <m:t>𝑇</m:t>
                          </m:r>
                        </m:e>
                        <m:sub>
                          <m:r>
                            <a:rPr lang="en-US" sz="900" i="1"/>
                            <m:t>1</m:t>
                          </m:r>
                        </m:sub>
                      </m:sSub>
                      <m:sSub>
                        <m:sSubPr>
                          <m:ctrlPr>
                            <a:rPr lang="en-US" sz="900" i="1"/>
                          </m:ctrlPr>
                        </m:sSubPr>
                        <m:e>
                          <m:r>
                            <a:rPr lang="en-US" sz="900" i="1"/>
                            <m:t>𝑋</m:t>
                          </m:r>
                        </m:e>
                        <m:sub>
                          <m:r>
                            <a:rPr lang="en-US" sz="900" i="1"/>
                            <m:t>1</m:t>
                          </m:r>
                        </m:sub>
                      </m:sSub>
                      <m:r>
                        <a:rPr lang="en-US" sz="900" i="1"/>
                        <m:t>+</m:t>
                      </m:r>
                      <m:sSub>
                        <m:sSubPr>
                          <m:ctrlPr>
                            <a:rPr lang="en-US" sz="900" i="1"/>
                          </m:ctrlPr>
                        </m:sSubPr>
                        <m:e>
                          <m:r>
                            <a:rPr lang="en-US" sz="900" i="1"/>
                            <m:t>𝜀</m:t>
                          </m:r>
                        </m:e>
                        <m:sub>
                          <m:r>
                            <a:rPr lang="en-US" sz="900" i="1"/>
                            <m:t>𝑖𝑡</m:t>
                          </m:r>
                        </m:sub>
                      </m:sSub>
                    </m:oMath>
                  </m:oMathPara>
                </a14:m>
                <a:endParaRPr lang="en-US" sz="900" dirty="0"/>
              </a:p>
              <a:p>
                <a:endParaRPr lang="en-US" sz="900" dirty="0"/>
              </a:p>
            </p:txBody>
          </p:sp>
        </mc:Choice>
        <mc:Fallback>
          <p:sp>
            <p:nvSpPr>
              <p:cNvPr id="231" name="TextBox 230"/>
              <p:cNvSpPr txBox="1">
                <a:spLocks noRot="1" noChangeAspect="1" noMove="1" noResize="1" noEditPoints="1" noAdjustHandles="1" noChangeArrowheads="1" noChangeShapeType="1" noTextEdit="1"/>
              </p:cNvSpPr>
              <p:nvPr/>
            </p:nvSpPr>
            <p:spPr>
              <a:xfrm>
                <a:off x="3741579" y="3785564"/>
                <a:ext cx="3378160" cy="507831"/>
              </a:xfrm>
              <a:prstGeom prst="rect">
                <a:avLst/>
              </a:prstGeom>
              <a:blipFill>
                <a:blip r:embed="rId15"/>
                <a:stretch>
                  <a:fillRect/>
                </a:stretch>
              </a:blipFill>
            </p:spPr>
            <p:txBody>
              <a:bodyPr/>
              <a:lstStyle/>
              <a:p>
                <a:r>
                  <a:rPr lang="en-US">
                    <a:noFill/>
                  </a:rPr>
                  <a:t> </a:t>
                </a:r>
              </a:p>
            </p:txBody>
          </p:sp>
        </mc:Fallback>
      </mc:AlternateContent>
      <p:pic>
        <p:nvPicPr>
          <p:cNvPr id="234" name="Picture"/>
          <p:cNvPicPr>
            <a:picLocks noChangeAspect="1"/>
          </p:cNvPicPr>
          <p:nvPr/>
        </p:nvPicPr>
        <p:blipFill>
          <a:blip r:embed="rId16"/>
          <a:stretch>
            <a:fillRect/>
          </a:stretch>
        </p:blipFill>
        <p:spPr bwMode="auto">
          <a:xfrm>
            <a:off x="7309371" y="1492551"/>
            <a:ext cx="4895804" cy="2930570"/>
          </a:xfrm>
          <a:prstGeom prst="rect">
            <a:avLst/>
          </a:prstGeom>
          <a:noFill/>
          <a:ln w="9525">
            <a:noFill/>
            <a:headEnd/>
            <a:tailEnd/>
          </a:ln>
        </p:spPr>
      </p:pic>
      <p:pic>
        <p:nvPicPr>
          <p:cNvPr id="235" name="Picture"/>
          <p:cNvPicPr>
            <a:picLocks noChangeAspect="1"/>
          </p:cNvPicPr>
          <p:nvPr/>
        </p:nvPicPr>
        <p:blipFill>
          <a:blip r:embed="rId17"/>
          <a:stretch>
            <a:fillRect/>
          </a:stretch>
        </p:blipFill>
        <p:spPr bwMode="auto">
          <a:xfrm>
            <a:off x="5484699" y="4438050"/>
            <a:ext cx="2408017" cy="1764342"/>
          </a:xfrm>
          <a:prstGeom prst="rect">
            <a:avLst/>
          </a:prstGeom>
          <a:noFill/>
          <a:ln w="9525">
            <a:noFill/>
            <a:headEnd/>
            <a:tailEnd/>
          </a:ln>
        </p:spPr>
      </p:pic>
      <p:pic>
        <p:nvPicPr>
          <p:cNvPr id="236" name="Picture"/>
          <p:cNvPicPr>
            <a:picLocks noChangeAspect="1"/>
          </p:cNvPicPr>
          <p:nvPr/>
        </p:nvPicPr>
        <p:blipFill>
          <a:blip r:embed="rId18"/>
          <a:stretch>
            <a:fillRect/>
          </a:stretch>
        </p:blipFill>
        <p:spPr bwMode="auto">
          <a:xfrm>
            <a:off x="7892716" y="4436472"/>
            <a:ext cx="2320547" cy="1775117"/>
          </a:xfrm>
          <a:prstGeom prst="rect">
            <a:avLst/>
          </a:prstGeom>
          <a:noFill/>
          <a:ln w="9525">
            <a:noFill/>
            <a:headEnd/>
            <a:tailEnd/>
          </a:ln>
        </p:spPr>
      </p:pic>
      <p:sp>
        <p:nvSpPr>
          <p:cNvPr id="33" name="Rectangle 32"/>
          <p:cNvSpPr/>
          <p:nvPr/>
        </p:nvSpPr>
        <p:spPr>
          <a:xfrm>
            <a:off x="10213263" y="4423121"/>
            <a:ext cx="1978737" cy="17884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0213263" y="4525928"/>
            <a:ext cx="971293" cy="253916"/>
          </a:xfrm>
          <a:prstGeom prst="rect">
            <a:avLst/>
          </a:prstGeom>
          <a:noFill/>
        </p:spPr>
        <p:txBody>
          <a:bodyPr wrap="square" rtlCol="0">
            <a:spAutoFit/>
          </a:bodyPr>
          <a:lstStyle/>
          <a:p>
            <a:r>
              <a:rPr lang="en-US" sz="1050" b="1" dirty="0" smtClean="0"/>
              <a:t>Conclusion</a:t>
            </a:r>
            <a:endParaRPr lang="en-US" sz="1050" b="1" dirty="0"/>
          </a:p>
        </p:txBody>
      </p:sp>
      <p:sp>
        <p:nvSpPr>
          <p:cNvPr id="42" name="TextBox 41"/>
          <p:cNvSpPr txBox="1"/>
          <p:nvPr/>
        </p:nvSpPr>
        <p:spPr>
          <a:xfrm>
            <a:off x="10321455" y="4860758"/>
            <a:ext cx="1758250" cy="1323439"/>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t>The framework requires partnering with local experts for corridor selection and access to proprietary data</a:t>
            </a:r>
          </a:p>
          <a:p>
            <a:pPr marL="171450" indent="-171450">
              <a:buFont typeface="Arial" panose="020B0604020202020204" pitchFamily="34" charset="0"/>
              <a:buChar char="•"/>
            </a:pPr>
            <a:r>
              <a:rPr lang="en-US" sz="1000" dirty="0" smtClean="0"/>
              <a:t>Econometric models allow for more rigorous estimate of impacts</a:t>
            </a:r>
            <a:endParaRPr lang="en-US" sz="1000" dirty="0"/>
          </a:p>
        </p:txBody>
      </p:sp>
    </p:spTree>
    <p:extLst>
      <p:ext uri="{BB962C8B-B14F-4D97-AF65-F5344CB8AC3E}">
        <p14:creationId xmlns:p14="http://schemas.microsoft.com/office/powerpoint/2010/main" val="3496609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399</Words>
  <Application>Microsoft Office PowerPoint</Application>
  <PresentationFormat>Widescreen</PresentationFormat>
  <Paragraphs>98</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vt:lpstr>
      <vt:lpstr>Times New Roman</vt:lpstr>
      <vt:lpstr>Wingdings</vt:lpstr>
      <vt:lpstr>Office Theme</vt:lpstr>
      <vt:lpstr>PowerPoint Presentation</vt:lpstr>
    </vt:vector>
  </TitlesOfParts>
  <Company>Portland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Jamaal Green</dc:creator>
  <cp:lastModifiedBy>Jamaal Green</cp:lastModifiedBy>
  <cp:revision>10</cp:revision>
  <dcterms:created xsi:type="dcterms:W3CDTF">2018-12-03T23:41:05Z</dcterms:created>
  <dcterms:modified xsi:type="dcterms:W3CDTF">2018-12-04T19:06:27Z</dcterms:modified>
</cp:coreProperties>
</file>